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88632" autoAdjust="0"/>
  </p:normalViewPr>
  <p:slideViewPr>
    <p:cSldViewPr>
      <p:cViewPr varScale="1">
        <p:scale>
          <a:sx n="64" d="100"/>
          <a:sy n="64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C3D25C-D790-4039-99A6-E35DAC64E5B4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559F48-8A23-49B8-9913-B542EF050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0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D24568-CDDD-432A-96F4-D42A2F101E96}" type="datetimeFigureOut">
              <a:rPr lang="en-US"/>
              <a:pPr>
                <a:defRPr/>
              </a:pPr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8FDB4F-E3B1-422C-AB43-70E1C454C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73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This module was last updated on February 2016.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463C4-648D-4F8E-8ACB-72B02BEA0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74CAD-46EE-4CC8-8536-E6883969E9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76537-1C8C-44BA-81DE-4E4A4B8109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86A32-8DAD-416F-8418-EA95C8196ED5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B71C4-42ED-48DE-B9C4-2729AAD1E3B6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B9BD5-2076-4AF0-B4ED-17939DDE53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FA69F-E381-474D-B824-7064D610D5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8DED8F-DAA0-4321-BB4C-DC9BFE1DD10C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AB80A-85DA-46C8-B52F-6A831F2B07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97FB9-A45B-446F-B5CF-4E5E1BC2C991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88909-EA8E-4017-8435-13E2D0E800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AA2AC-993F-476B-B6A5-8C645638E8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75181-6227-46A8-87BA-1ADF232D34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2FDDD-5D38-4CBB-82C8-A6717E1849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90AFE-63BB-4A77-BD86-26F73A2BFE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6A481-E35F-4989-BBC5-D54C1B9E0B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0FED1-0D70-4291-A089-3C4668B5F95D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hape 146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563" bIns="46563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endParaRPr lang="en-US"/>
          </a:p>
        </p:txBody>
      </p:sp>
      <p:sp>
        <p:nvSpPr>
          <p:cNvPr id="40964" name="Shape 147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9013825"/>
            <a:ext cx="3038475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563" bIns="46563" numCol="1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25000"/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87256-8DA4-4246-B83A-D6C98460F3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437A9-097C-498A-8CF1-717E58B7092D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032250"/>
            <a:ext cx="9144000" cy="158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4976"/>
            <a:ext cx="7696200" cy="1797424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71682"/>
            <a:ext cx="6400800" cy="1344706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7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1212"/>
          </a:xfrm>
        </p:grpSpPr>
        <p:sp>
          <p:nvSpPr>
            <p:cNvPr id="5" name="Rectangle 4"/>
            <p:cNvSpPr/>
            <p:nvPr userDrawn="1"/>
          </p:nvSpPr>
          <p:spPr>
            <a:xfrm>
              <a:off x="1098011" y="6551819"/>
              <a:ext cx="8045989" cy="319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ight Triangle 5"/>
            <p:cNvSpPr/>
            <p:nvPr userDrawn="1"/>
          </p:nvSpPr>
          <p:spPr>
            <a:xfrm rot="16200000">
              <a:off x="771502" y="6549690"/>
              <a:ext cx="319622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CF88C4-A1A1-4782-BF63-268F4E47E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1212"/>
          </a:xfrm>
        </p:grpSpPr>
        <p:sp>
          <p:nvSpPr>
            <p:cNvPr id="5" name="Rectangle 4"/>
            <p:cNvSpPr/>
            <p:nvPr userDrawn="1"/>
          </p:nvSpPr>
          <p:spPr>
            <a:xfrm>
              <a:off x="1098011" y="6551819"/>
              <a:ext cx="8045989" cy="319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ight Triangle 5"/>
            <p:cNvSpPr/>
            <p:nvPr userDrawn="1"/>
          </p:nvSpPr>
          <p:spPr>
            <a:xfrm rot="16200000">
              <a:off x="771502" y="6549690"/>
              <a:ext cx="319622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95A0FF-0D2F-45CA-9565-44918E11C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8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0040"/>
          </a:xfrm>
        </p:grpSpPr>
        <p:sp>
          <p:nvSpPr>
            <p:cNvPr id="5" name="Rectangle 4"/>
            <p:cNvSpPr/>
            <p:nvPr userDrawn="1"/>
          </p:nvSpPr>
          <p:spPr>
            <a:xfrm>
              <a:off x="1098011" y="6550228"/>
              <a:ext cx="8045989" cy="32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ight Triangle 5"/>
            <p:cNvSpPr/>
            <p:nvPr userDrawn="1"/>
          </p:nvSpPr>
          <p:spPr>
            <a:xfrm rot="16200000">
              <a:off x="771292" y="6549900"/>
              <a:ext cx="320040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Straight Connector 6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‒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6929438" y="6550025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6C7E59-96EC-4952-81EB-27BFA19B5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3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983413" y="650240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5FC636-690D-4651-A7FA-03767DE81A0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0040"/>
          </a:xfrm>
        </p:grpSpPr>
        <p:sp>
          <p:nvSpPr>
            <p:cNvPr id="5" name="Rectangle 4"/>
            <p:cNvSpPr/>
            <p:nvPr userDrawn="1"/>
          </p:nvSpPr>
          <p:spPr>
            <a:xfrm>
              <a:off x="1098011" y="6550228"/>
              <a:ext cx="8045989" cy="32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ight Triangle 5"/>
            <p:cNvSpPr/>
            <p:nvPr userDrawn="1"/>
          </p:nvSpPr>
          <p:spPr>
            <a:xfrm rot="16200000">
              <a:off x="771292" y="6549900"/>
              <a:ext cx="320040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6440487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771525" y="6542088"/>
            <a:ext cx="8372475" cy="320675"/>
            <a:chOff x="770964" y="6550228"/>
            <a:chExt cx="8373036" cy="320040"/>
          </a:xfrm>
        </p:grpSpPr>
        <p:sp>
          <p:nvSpPr>
            <p:cNvPr id="6" name="Rectangle 5"/>
            <p:cNvSpPr/>
            <p:nvPr userDrawn="1"/>
          </p:nvSpPr>
          <p:spPr>
            <a:xfrm>
              <a:off x="1098011" y="6550228"/>
              <a:ext cx="8045989" cy="32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ight Triangle 6"/>
            <p:cNvSpPr/>
            <p:nvPr userDrawn="1"/>
          </p:nvSpPr>
          <p:spPr>
            <a:xfrm rot="16200000">
              <a:off x="771292" y="6549900"/>
              <a:ext cx="320040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2183AA-B413-4EF2-A658-6168232EB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7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771525" y="6542088"/>
            <a:ext cx="8372475" cy="320675"/>
            <a:chOff x="770964" y="6550228"/>
            <a:chExt cx="8373036" cy="321212"/>
          </a:xfrm>
        </p:grpSpPr>
        <p:sp>
          <p:nvSpPr>
            <p:cNvPr id="8" name="Rectangle 7"/>
            <p:cNvSpPr/>
            <p:nvPr userDrawn="1"/>
          </p:nvSpPr>
          <p:spPr>
            <a:xfrm>
              <a:off x="1098011" y="6551818"/>
              <a:ext cx="8045989" cy="319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ight Triangle 8"/>
            <p:cNvSpPr/>
            <p:nvPr userDrawn="1"/>
          </p:nvSpPr>
          <p:spPr>
            <a:xfrm rot="16200000">
              <a:off x="771502" y="6549690"/>
              <a:ext cx="319621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97F79D-17CB-4134-BB87-C4B4AAF26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1212"/>
          </a:xfrm>
        </p:grpSpPr>
        <p:sp>
          <p:nvSpPr>
            <p:cNvPr id="4" name="Rectangle 3"/>
            <p:cNvSpPr/>
            <p:nvPr userDrawn="1"/>
          </p:nvSpPr>
          <p:spPr>
            <a:xfrm>
              <a:off x="1098011" y="6551819"/>
              <a:ext cx="8045989" cy="319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ight Triangle 4"/>
            <p:cNvSpPr/>
            <p:nvPr userDrawn="1"/>
          </p:nvSpPr>
          <p:spPr>
            <a:xfrm rot="16200000">
              <a:off x="771502" y="6549690"/>
              <a:ext cx="319622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Straight Connector 6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8218CE-A80C-48FA-89B4-7A2548EBE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1212"/>
          </a:xfrm>
        </p:grpSpPr>
        <p:sp>
          <p:nvSpPr>
            <p:cNvPr id="3" name="Rectangle 2"/>
            <p:cNvSpPr/>
            <p:nvPr userDrawn="1"/>
          </p:nvSpPr>
          <p:spPr>
            <a:xfrm>
              <a:off x="1098011" y="6551819"/>
              <a:ext cx="8045989" cy="319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Right Triangle 3"/>
            <p:cNvSpPr/>
            <p:nvPr userDrawn="1"/>
          </p:nvSpPr>
          <p:spPr>
            <a:xfrm rot="16200000">
              <a:off x="771502" y="6549690"/>
              <a:ext cx="319622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DC50A1-0B77-46C1-B031-84E439BC1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 err="1">
                <a:solidFill>
                  <a:schemeClr val="bg1"/>
                </a:solidFill>
                <a:latin typeface="+mn-lt"/>
                <a:cs typeface="+mn-cs"/>
              </a:rPr>
              <a:t>achievethecore.orgj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1212"/>
          </a:xfrm>
        </p:grpSpPr>
        <p:sp>
          <p:nvSpPr>
            <p:cNvPr id="6" name="Rectangle 5"/>
            <p:cNvSpPr/>
            <p:nvPr userDrawn="1"/>
          </p:nvSpPr>
          <p:spPr>
            <a:xfrm>
              <a:off x="1098011" y="6551819"/>
              <a:ext cx="8045989" cy="319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ight Triangle 6"/>
            <p:cNvSpPr/>
            <p:nvPr userDrawn="1"/>
          </p:nvSpPr>
          <p:spPr>
            <a:xfrm rot="16200000">
              <a:off x="771502" y="6549690"/>
              <a:ext cx="319622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83B561-8E0D-4C79-B8C7-2C984E42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3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771525" y="6550025"/>
            <a:ext cx="8372475" cy="320675"/>
            <a:chOff x="770964" y="6550228"/>
            <a:chExt cx="8373036" cy="321212"/>
          </a:xfrm>
        </p:grpSpPr>
        <p:sp>
          <p:nvSpPr>
            <p:cNvPr id="6" name="Rectangle 5"/>
            <p:cNvSpPr/>
            <p:nvPr userDrawn="1"/>
          </p:nvSpPr>
          <p:spPr>
            <a:xfrm>
              <a:off x="1098011" y="6551819"/>
              <a:ext cx="8045989" cy="319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ight Triangle 6"/>
            <p:cNvSpPr/>
            <p:nvPr userDrawn="1"/>
          </p:nvSpPr>
          <p:spPr>
            <a:xfrm rot="16200000">
              <a:off x="771502" y="6549690"/>
              <a:ext cx="319622" cy="32069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9438" y="6542088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137284-2836-46DF-8082-D05F1FA5B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7"/>
          <p:cNvSpPr txBox="1"/>
          <p:nvPr userDrawn="1"/>
        </p:nvSpPr>
        <p:spPr>
          <a:xfrm>
            <a:off x="1219200" y="6537325"/>
            <a:ext cx="2438400" cy="3206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+mn-lt"/>
                <a:cs typeface="+mn-cs"/>
              </a:rPr>
              <a:t>achievethecore.org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100" y="64754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7C32C5-2147-41A7-85E7-E8F801E66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‒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5350"/>
            <a:ext cx="7696200" cy="1797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the Common Core?: How these Standards are Different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4271963"/>
            <a:ext cx="6400800" cy="13446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" name="Picture 4" descr="C:\Users\SAP\Desktop\SAP_iTunesCover_squar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Text Complexity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5440" r="5344"/>
          <a:stretch>
            <a:fillRect/>
          </a:stretch>
        </p:blipFill>
        <p:spPr bwMode="auto">
          <a:xfrm>
            <a:off x="4732338" y="1417638"/>
            <a:ext cx="4275137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Appendix A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Supplement to Appendix A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Appendix B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F71E3-9A50-450C-99BE-9366CD03C021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457200" y="3962400"/>
            <a:ext cx="373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2060"/>
                </a:solidFill>
              </a:rPr>
              <a:t>CCSS address </a:t>
            </a:r>
            <a:r>
              <a:rPr lang="en-US" sz="2800" i="1">
                <a:solidFill>
                  <a:srgbClr val="002060"/>
                </a:solidFill>
              </a:rPr>
              <a:t>what</a:t>
            </a:r>
            <a:r>
              <a:rPr lang="en-US" sz="2800">
                <a:solidFill>
                  <a:srgbClr val="002060"/>
                </a:solidFill>
              </a:rPr>
              <a:t> and </a:t>
            </a:r>
            <a:r>
              <a:rPr lang="en-US" sz="2800" i="1">
                <a:solidFill>
                  <a:srgbClr val="002060"/>
                </a:solidFill>
              </a:rPr>
              <a:t>how</a:t>
            </a:r>
            <a:r>
              <a:rPr lang="en-US" sz="2800">
                <a:solidFill>
                  <a:srgbClr val="002060"/>
                </a:solidFill>
              </a:rPr>
              <a:t> students read.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Mathematics:  3 shifts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9113"/>
            <a:ext cx="8305800" cy="5105400"/>
          </a:xfrm>
        </p:spPr>
        <p:txBody>
          <a:bodyPr/>
          <a:lstStyle/>
          <a:p>
            <a:pPr marL="514350" indent="-514350" eaLnBrk="1" hangingPunct="1">
              <a:spcBef>
                <a:spcPts val="2400"/>
              </a:spcBef>
              <a:buFont typeface="Tw Cen MT" pitchFamily="34" charset="0"/>
              <a:buAutoNum type="arabicPeriod"/>
            </a:pPr>
            <a:r>
              <a:rPr lang="en-US" b="1" dirty="0">
                <a:solidFill>
                  <a:srgbClr val="262626"/>
                </a:solidFill>
              </a:rPr>
              <a:t>Focus:  </a:t>
            </a:r>
            <a:r>
              <a:rPr lang="en-US" dirty="0">
                <a:solidFill>
                  <a:srgbClr val="262626"/>
                </a:solidFill>
              </a:rPr>
              <a:t>Focus strongly where the Standards focus.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7772400" cy="5072063"/>
        </p:xfrm>
        <a:graphic>
          <a:graphicData uri="http://schemas.openxmlformats.org/drawingml/2006/table">
            <a:tbl>
              <a:tblPr/>
              <a:tblGrid>
                <a:gridCol w="1593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/>
                          <a:ea typeface="Calibri"/>
                          <a:cs typeface="Times New Roman"/>
                        </a:rPr>
                        <a:t>K                                                                       </a:t>
                      </a:r>
                      <a:r>
                        <a:rPr lang="en-US" sz="2100" baseline="0" dirty="0">
                          <a:latin typeface="Calibri"/>
                          <a:ea typeface="Calibri"/>
                          <a:cs typeface="Times New Roman"/>
                        </a:rPr>
                        <a:t>                      12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Number and Operations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Measurement and Geometry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Algebra and Functions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Statistics and Probability</a:t>
                      </a:r>
                    </a:p>
                  </a:txBody>
                  <a:tcPr marL="51371" marR="513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71" marR="51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6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/>
              <a:t>Traditional U.S. Approach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2275" y="422275"/>
            <a:ext cx="8569325" cy="685800"/>
          </a:xfrm>
        </p:spPr>
        <p:txBody>
          <a:bodyPr/>
          <a:lstStyle/>
          <a:p>
            <a:pPr eaLnBrk="1" hangingPunct="1"/>
            <a:r>
              <a:rPr lang="en-US" sz="2600">
                <a:solidFill>
                  <a:srgbClr val="C00000"/>
                </a:solidFill>
              </a:rPr>
              <a:t>Focus</a:t>
            </a:r>
            <a:r>
              <a:rPr lang="en-US" sz="2600">
                <a:solidFill>
                  <a:srgbClr val="17375E"/>
                </a:solidFill>
              </a:rPr>
              <a:t>ing attention within Number and Operations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524000"/>
          <a:ext cx="6858000" cy="4398965"/>
        </p:xfrm>
        <a:graphic>
          <a:graphicData uri="http://schemas.openxmlformats.org/drawingml/2006/table">
            <a:tbl>
              <a:tblPr/>
              <a:tblGrid>
                <a:gridCol w="3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Operations and Algebraic Thinking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Expressions and Equations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Algebra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Number and Operations—Base Ten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The Number System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Number and Operations—Fractions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sym typeface="Symbol" pitchFamily="18" charset="2"/>
                        </a:rPr>
                        <a:t>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K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3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5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7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High School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61164" marR="6116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71525" y="1239838"/>
          <a:ext cx="7696200" cy="514350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66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Grade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Focus Areas in Support of Rich Instruction and Expectations of Fluency and Conceptual Understanding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K–2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Addition and subtraction, measurement using whole number quantities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3–5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Multiplication and division of whole numbers and fractions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Ratios and proportional reasoning; early expressions and equations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7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Ratios and proportional reasoning; arithmetic of rational numbers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Linear algebra and linear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functions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24" name="TextBox 4"/>
          <p:cNvSpPr txBox="1">
            <a:spLocks noChangeArrowheads="1"/>
          </p:cNvSpPr>
          <p:nvPr/>
        </p:nvSpPr>
        <p:spPr bwMode="auto">
          <a:xfrm>
            <a:off x="533400" y="4445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Priorities in Mathematics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Mathematics:  3 shifts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305800" cy="5105400"/>
          </a:xfrm>
        </p:spPr>
        <p:txBody>
          <a:bodyPr/>
          <a:lstStyle/>
          <a:p>
            <a:pPr marL="514350" indent="-514350" eaLnBrk="1" hangingPunct="1">
              <a:spcBef>
                <a:spcPts val="2400"/>
              </a:spcBef>
              <a:buFont typeface="Tw Cen MT" pitchFamily="34" charset="0"/>
              <a:buAutoNum type="arabicPeriod"/>
            </a:pPr>
            <a:r>
              <a:rPr lang="en-US" b="1" dirty="0">
                <a:solidFill>
                  <a:srgbClr val="262626"/>
                </a:solidFill>
              </a:rPr>
              <a:t>Focus:  </a:t>
            </a:r>
            <a:r>
              <a:rPr lang="en-US" dirty="0">
                <a:solidFill>
                  <a:srgbClr val="262626"/>
                </a:solidFill>
              </a:rPr>
              <a:t>Focus strongly where the Standards focus.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b="1" dirty="0">
                <a:solidFill>
                  <a:srgbClr val="262626"/>
                </a:solidFill>
              </a:rPr>
              <a:t>Coherence</a:t>
            </a:r>
            <a:r>
              <a:rPr lang="en-US" dirty="0">
                <a:solidFill>
                  <a:srgbClr val="262626"/>
                </a:solidFill>
              </a:rPr>
              <a:t>: </a:t>
            </a:r>
            <a:r>
              <a:rPr lang="en-US" b="1" dirty="0">
                <a:solidFill>
                  <a:srgbClr val="262626"/>
                </a:solidFill>
              </a:rPr>
              <a:t>Think</a:t>
            </a:r>
            <a:r>
              <a:rPr lang="en-US" dirty="0">
                <a:solidFill>
                  <a:srgbClr val="262626"/>
                </a:solidFill>
              </a:rPr>
              <a:t> across grades, and </a:t>
            </a:r>
            <a:r>
              <a:rPr lang="en-US" b="1" dirty="0">
                <a:solidFill>
                  <a:srgbClr val="262626"/>
                </a:solidFill>
              </a:rPr>
              <a:t>link </a:t>
            </a:r>
            <a:r>
              <a:rPr lang="en-US" dirty="0">
                <a:solidFill>
                  <a:srgbClr val="262626"/>
                </a:solidFill>
              </a:rPr>
              <a:t>to major topics within grades.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/>
          <a:stretch>
            <a:fillRect/>
          </a:stretch>
        </p:blipFill>
        <p:spPr bwMode="auto">
          <a:xfrm>
            <a:off x="228600" y="2120900"/>
            <a:ext cx="89154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4338" y="239713"/>
            <a:ext cx="8458200" cy="84137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Coherence</a:t>
            </a:r>
            <a:r>
              <a:rPr lang="en-US" sz="2600" b="1" dirty="0">
                <a:latin typeface="Century Gothic" pitchFamily="34" charset="0"/>
                <a:ea typeface="+mj-ea"/>
                <a:cs typeface="+mj-cs"/>
              </a:rPr>
              <a:t>: </a:t>
            </a:r>
            <a:r>
              <a:rPr lang="en-US" sz="2600" b="1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Link to major topics within grades</a:t>
            </a:r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414338" y="165893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latin typeface="Tw Cen MT" pitchFamily="34" charset="0"/>
                <a:ea typeface="MS PGothic" pitchFamily="34" charset="-128"/>
              </a:rPr>
              <a:t>Example: data representation</a:t>
            </a:r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6624638" y="3932238"/>
            <a:ext cx="1998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w Cen MT" pitchFamily="34" charset="0"/>
                <a:ea typeface="MS PGothic" pitchFamily="34" charset="-128"/>
              </a:rPr>
              <a:t>Standard 3.MD.3</a:t>
            </a:r>
          </a:p>
        </p:txBody>
      </p:sp>
      <p:grpSp>
        <p:nvGrpSpPr>
          <p:cNvPr id="28678" name="Group 23"/>
          <p:cNvGrpSpPr>
            <a:grpSpLocks/>
          </p:cNvGrpSpPr>
          <p:nvPr/>
        </p:nvGrpSpPr>
        <p:grpSpPr bwMode="auto">
          <a:xfrm>
            <a:off x="239713" y="2514600"/>
            <a:ext cx="8632825" cy="914400"/>
            <a:chOff x="239177" y="2514600"/>
            <a:chExt cx="8633361" cy="914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43119" y="25146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119" y="2514600"/>
              <a:ext cx="4529419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72538" y="2514600"/>
              <a:ext cx="0" cy="6096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9177" y="2819400"/>
              <a:ext cx="4103942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9177" y="2819400"/>
              <a:ext cx="0" cy="6096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9177" y="3429000"/>
              <a:ext cx="242743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66615" y="3124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66615" y="3124200"/>
              <a:ext cx="620592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Mathematics:  3 shifts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305800" cy="5105400"/>
          </a:xfrm>
        </p:spPr>
        <p:txBody>
          <a:bodyPr/>
          <a:lstStyle/>
          <a:p>
            <a:pPr marL="514350" indent="-514350" eaLnBrk="1" hangingPunct="1">
              <a:spcBef>
                <a:spcPts val="2400"/>
              </a:spcBef>
              <a:buFont typeface="Tw Cen MT" pitchFamily="34" charset="0"/>
              <a:buAutoNum type="arabicPeriod"/>
            </a:pPr>
            <a:r>
              <a:rPr lang="en-US" b="1" dirty="0">
                <a:solidFill>
                  <a:srgbClr val="262626"/>
                </a:solidFill>
              </a:rPr>
              <a:t>Focus:  </a:t>
            </a:r>
            <a:r>
              <a:rPr lang="en-US" dirty="0">
                <a:solidFill>
                  <a:srgbClr val="262626"/>
                </a:solidFill>
              </a:rPr>
              <a:t>Focus strongly where the Standards focus.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b="1" dirty="0">
                <a:solidFill>
                  <a:srgbClr val="262626"/>
                </a:solidFill>
              </a:rPr>
              <a:t>Coherence</a:t>
            </a:r>
            <a:r>
              <a:rPr lang="en-US" dirty="0">
                <a:solidFill>
                  <a:srgbClr val="262626"/>
                </a:solidFill>
              </a:rPr>
              <a:t>: </a:t>
            </a:r>
            <a:r>
              <a:rPr lang="en-US" b="1" dirty="0">
                <a:solidFill>
                  <a:srgbClr val="262626"/>
                </a:solidFill>
              </a:rPr>
              <a:t>Think</a:t>
            </a:r>
            <a:r>
              <a:rPr lang="en-US" dirty="0">
                <a:solidFill>
                  <a:srgbClr val="262626"/>
                </a:solidFill>
              </a:rPr>
              <a:t> across grades, and </a:t>
            </a:r>
            <a:r>
              <a:rPr lang="en-US" b="1" dirty="0">
                <a:solidFill>
                  <a:srgbClr val="262626"/>
                </a:solidFill>
              </a:rPr>
              <a:t>link </a:t>
            </a:r>
            <a:r>
              <a:rPr lang="en-US" dirty="0">
                <a:solidFill>
                  <a:srgbClr val="262626"/>
                </a:solidFill>
              </a:rPr>
              <a:t>to major topics within grades.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b="1" dirty="0">
                <a:solidFill>
                  <a:srgbClr val="262626"/>
                </a:solidFill>
              </a:rPr>
              <a:t>Rigor: </a:t>
            </a:r>
            <a:r>
              <a:rPr lang="en-US" dirty="0">
                <a:solidFill>
                  <a:srgbClr val="262626"/>
                </a:solidFill>
              </a:rPr>
              <a:t>In major topics, pursue </a:t>
            </a:r>
            <a:r>
              <a:rPr lang="en-US" b="1" dirty="0">
                <a:solidFill>
                  <a:srgbClr val="262626"/>
                </a:solidFill>
              </a:rPr>
              <a:t>conceptual understanding, </a:t>
            </a:r>
            <a:r>
              <a:rPr lang="en-US" dirty="0">
                <a:solidFill>
                  <a:srgbClr val="262626"/>
                </a:solidFill>
              </a:rPr>
              <a:t>procedural skill and </a:t>
            </a:r>
            <a:r>
              <a:rPr lang="en-US" b="1" dirty="0">
                <a:solidFill>
                  <a:srgbClr val="262626"/>
                </a:solidFill>
              </a:rPr>
              <a:t>fluency, </a:t>
            </a:r>
            <a:r>
              <a:rPr lang="en-US" dirty="0">
                <a:solidFill>
                  <a:srgbClr val="262626"/>
                </a:solidFill>
              </a:rPr>
              <a:t>and</a:t>
            </a:r>
            <a:r>
              <a:rPr lang="en-US" b="1" dirty="0">
                <a:solidFill>
                  <a:srgbClr val="262626"/>
                </a:solidFill>
              </a:rPr>
              <a:t> application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Required Fluencies in K-6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05800" cy="46942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0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905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Grade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Standard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20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Required Fluency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K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K.OA.5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5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1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1.OA.6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83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2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2.OA.2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2.NBT.5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20 (know single-digit sums from memory)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100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2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3.OA.7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3.NBT.2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Multiply/divide within 100 (know single-digit products from memory)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1000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4.NBT.4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Add/subtract within 1,000,000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5.NBT.5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Multi-digit multiplication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6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6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6.NS.2,3</a:t>
                      </a:r>
                      <a:endParaRPr lang="en-US" sz="180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Multi-digit division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dirty="0"/>
                        <a:t>Multi-digit decimal operations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39738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Mathematical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463550" algn="l"/>
              </a:tabLst>
              <a:defRPr/>
            </a:pPr>
            <a:r>
              <a:rPr lang="en-US" sz="2800" dirty="0"/>
              <a:t>	Make sense of problems and persevere in solving 	them.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Reason abstractly and quantitatively.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Construct viable arguments and critique the 	reasoning of others.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Model with mathematics.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Use appropriate tools strategically.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Attend to precision.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Look for and make use of structure.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tabLst>
                <a:tab pos="511175" algn="l"/>
              </a:tabLst>
              <a:defRPr/>
            </a:pPr>
            <a:r>
              <a:rPr lang="en-US" sz="2800" dirty="0"/>
              <a:t>	Look for and express regularity in repeated reasoning.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52484">
            <a:off x="887341" y="2967335"/>
            <a:ext cx="73693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Don’t Bureaucratize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Why are we doing this? We have had standards.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Before Common Core State Standards we had standards, but rarely did we have </a:t>
            </a:r>
            <a:r>
              <a:rPr lang="en-US" b="1" u="sng" dirty="0"/>
              <a:t>standards-based instruction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Long lists of broad, vague statements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Mysterious assessments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Coverage mentality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Focused on teacher behaviors – “the inputs”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23D12-D401-4F75-AB99-0572FEE100B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Power of the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Know</a:t>
            </a:r>
            <a:r>
              <a:rPr lang="en-US" dirty="0"/>
              <a:t> them – both the </a:t>
            </a:r>
            <a:r>
              <a:rPr lang="en-US" i="1" dirty="0"/>
              <a:t>what </a:t>
            </a:r>
            <a:r>
              <a:rPr lang="en-US" dirty="0"/>
              <a:t> and the </a:t>
            </a:r>
            <a:r>
              <a:rPr lang="en-US" i="1" dirty="0"/>
              <a:t>why</a:t>
            </a:r>
            <a:br>
              <a:rPr lang="en-US" i="1" dirty="0"/>
            </a:br>
            <a:endParaRPr lang="en-US" i="1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Internalize</a:t>
            </a:r>
            <a:r>
              <a:rPr lang="en-US" dirty="0"/>
              <a:t> them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Apply</a:t>
            </a:r>
            <a:r>
              <a:rPr lang="en-US" dirty="0"/>
              <a:t> them to your decisions about	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Time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Energy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Resources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Assessments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Conversations with parents, students, colleagues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Continue to </a:t>
            </a:r>
            <a:r>
              <a:rPr lang="en-US" b="1" dirty="0"/>
              <a:t>engage</a:t>
            </a:r>
            <a:r>
              <a:rPr lang="en-US" dirty="0"/>
              <a:t> with them: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hlinkClick r:id="rId3"/>
              </a:rPr>
              <a:t>www.achievethecore.org</a:t>
            </a:r>
            <a:endParaRPr lang="en-US" dirty="0"/>
          </a:p>
          <a:p>
            <a:pPr marL="1085850" lvl="1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Follow @</a:t>
            </a:r>
            <a:r>
              <a:rPr lang="en-US" dirty="0" err="1"/>
              <a:t>achievethecore</a:t>
            </a:r>
            <a:r>
              <a:rPr lang="en-US" dirty="0"/>
              <a:t> on Twitter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FC633-F602-4D72-9005-2AE56C6D8F3A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Previous state standards did not improve student achievement.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Gaps in achievement</a:t>
            </a:r>
          </a:p>
          <a:p>
            <a:pPr marL="342900" indent="-342900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Gaps in expectations</a:t>
            </a:r>
          </a:p>
          <a:p>
            <a:pPr marL="342900" indent="-342900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NAEP results</a:t>
            </a:r>
          </a:p>
          <a:p>
            <a:pPr marL="342900" indent="-342900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ACT 2012 data – College Readiness Benchmark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All 4 subject areas:  		</a:t>
            </a:r>
            <a:r>
              <a:rPr lang="en-US" b="1" dirty="0"/>
              <a:t>25%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3 subject areas:		</a:t>
            </a:r>
            <a:r>
              <a:rPr lang="en-US" b="1" dirty="0"/>
              <a:t>15%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2 subject areas:		</a:t>
            </a:r>
            <a:r>
              <a:rPr lang="en-US" b="1" dirty="0"/>
              <a:t>17%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1 subject area:		</a:t>
            </a:r>
            <a:r>
              <a:rPr lang="en-US" b="1" dirty="0"/>
              <a:t>15%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None			</a:t>
            </a:r>
            <a:r>
              <a:rPr lang="en-US" b="1" dirty="0"/>
              <a:t>28%</a:t>
            </a:r>
          </a:p>
          <a:p>
            <a:pPr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College remediation rates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C3E8C-CCE8-45F2-B0CC-32F972CB8695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What are our expectations?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Based on the beliefs that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 quality education is a key factor in providing all children with opportunities for their future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It is not enough to simply complete school, or receive a credential – students need critical knowledge and skills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is not a 12</a:t>
            </a:r>
            <a:r>
              <a:rPr lang="en-US" baseline="30000" dirty="0"/>
              <a:t>th</a:t>
            </a:r>
            <a:r>
              <a:rPr lang="en-US" dirty="0"/>
              <a:t> grade or high school issue.  It is an education  system issue.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Quality implementation of the Common Core State Standards is a necessary condition for providing all students with the opportunities to be successful after high school. 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0FB1C-F963-4D61-AA16-57F2CAEB3C4C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Principles of the CCSS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3243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Fewer     -     Clearer     -     Higher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Aligned to requirements for college and career readiness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Based on evidence</a:t>
            </a:r>
            <a:br>
              <a:rPr lang="en-US" dirty="0"/>
            </a:br>
            <a:endParaRPr lang="en-US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Honest about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ELA/Literacy:  3 shifts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5257800"/>
          </a:xfrm>
        </p:spPr>
        <p:txBody>
          <a:bodyPr rtlCol="0">
            <a:normAutofit/>
          </a:bodyPr>
          <a:lstStyle/>
          <a:p>
            <a:pPr marL="595313" indent="-514350" eaLnBrk="1" fontAlgn="auto" hangingPunct="1">
              <a:spcBef>
                <a:spcPts val="1800"/>
              </a:spcBef>
              <a:spcAft>
                <a:spcPts val="0"/>
              </a:spcAft>
              <a:buFont typeface="Tw Cen MT" pitchFamily="34" charset="0"/>
              <a:buAutoNum type="arabicPeriod"/>
              <a:defRPr/>
            </a:pPr>
            <a:r>
              <a:rPr lang="en-US" dirty="0"/>
              <a:t>Regular practice with </a:t>
            </a:r>
            <a:r>
              <a:rPr lang="en-US" b="1" dirty="0"/>
              <a:t>complex text </a:t>
            </a:r>
            <a:r>
              <a:rPr lang="en-US" dirty="0"/>
              <a:t>and its </a:t>
            </a:r>
            <a:r>
              <a:rPr lang="en-US" b="1" dirty="0"/>
              <a:t>academic language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595313" indent="-514350" eaLnBrk="1" fontAlgn="auto" hangingPunct="1">
              <a:spcBef>
                <a:spcPts val="1800"/>
              </a:spcBef>
              <a:spcAft>
                <a:spcPts val="0"/>
              </a:spcAft>
              <a:buFont typeface="Tw Cen MT" pitchFamily="34" charset="0"/>
              <a:buAutoNum type="arabicPeriod"/>
              <a:defRPr/>
            </a:pPr>
            <a:r>
              <a:rPr lang="en-US" dirty="0"/>
              <a:t>Reading, writing, and speaking grounded in </a:t>
            </a:r>
            <a:r>
              <a:rPr lang="en-US" b="1" dirty="0"/>
              <a:t>evidence from text, </a:t>
            </a:r>
            <a:r>
              <a:rPr lang="en-US" dirty="0"/>
              <a:t>both literary and informational</a:t>
            </a:r>
            <a:br>
              <a:rPr lang="en-US" dirty="0"/>
            </a:br>
            <a:endParaRPr lang="en-US" dirty="0"/>
          </a:p>
          <a:p>
            <a:pPr marL="80963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b="1" dirty="0"/>
            </a:br>
            <a:br>
              <a:rPr lang="en-US" b="1" u="sng" dirty="0"/>
            </a:br>
            <a:endParaRPr lang="en-US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43"/>
          <p:cNvSpPr>
            <a:spLocks noGrp="1"/>
          </p:cNvSpPr>
          <p:nvPr>
            <p:ph type="title"/>
          </p:nvPr>
        </p:nvSpPr>
        <p:spPr>
          <a:xfrm>
            <a:off x="457200" y="460375"/>
            <a:ext cx="8229600" cy="522288"/>
          </a:xfrm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>
                <a:sym typeface="Arial" charset="0"/>
              </a:rPr>
              <a:t>Non-Examples and Examples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6FA4A2-324B-413F-9F88-1E5741051979}" type="slidenum">
              <a:rPr lang="en-US" smtClean="0">
                <a:solidFill>
                  <a:srgbClr val="FFFFFF"/>
                </a:solidFill>
                <a:latin typeface="Arial" charset="0"/>
                <a:sym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sp>
        <p:nvSpPr>
          <p:cNvPr id="19460" name="Shape 136"/>
          <p:cNvSpPr>
            <a:spLocks noGrp="1"/>
          </p:cNvSpPr>
          <p:nvPr>
            <p:ph idx="4294967295"/>
          </p:nvPr>
        </p:nvSpPr>
        <p:spPr>
          <a:xfrm>
            <a:off x="457200" y="1643063"/>
            <a:ext cx="4022725" cy="4829175"/>
          </a:xfrm>
        </p:spPr>
        <p:txBody>
          <a:bodyPr lIns="91425" tIns="45700" rIns="91425" bIns="45700">
            <a:spAutoFit/>
          </a:bodyPr>
          <a:lstStyle/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73000"/>
            </a:pPr>
            <a:r>
              <a:rPr lang="en-US" sz="1800">
                <a:solidFill>
                  <a:srgbClr val="000000"/>
                </a:solidFill>
                <a:cs typeface="Arial" charset="0"/>
                <a:sym typeface="Arial" charset="0"/>
              </a:rPr>
              <a:t>In “Casey at the Bat,” Casey strikes out. Describe a time when you failed at something.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73000"/>
            </a:pPr>
            <a:endParaRPr lang="en-US" sz="180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73000"/>
            </a:pPr>
            <a:r>
              <a:rPr lang="en-US" sz="1800">
                <a:solidFill>
                  <a:srgbClr val="000000"/>
                </a:solidFill>
                <a:cs typeface="Arial" charset="0"/>
                <a:sym typeface="Arial" charset="0"/>
              </a:rPr>
              <a:t>In “Letter from a Birmingham Jail,” Dr. King discusses nonviolent protest. Discuss, in writing, a time when you wanted to fight against something that you felt was unfair.</a:t>
            </a: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73000"/>
            </a:pPr>
            <a:endParaRPr lang="en-US" sz="180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0" indent="0"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73000"/>
            </a:pPr>
            <a:r>
              <a:rPr lang="en-US" sz="1800">
                <a:solidFill>
                  <a:srgbClr val="000000"/>
                </a:solidFill>
                <a:cs typeface="Arial" charset="0"/>
                <a:sym typeface="Arial" charset="0"/>
              </a:rPr>
              <a:t>In “The Gettysburg Address” Lincoln says the nation is dedicated to the proposition that all men are created equal. Why is equality an important value to promote?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4294967295"/>
          </p:nvPr>
        </p:nvSpPr>
        <p:spPr>
          <a:xfrm>
            <a:off x="5145088" y="1643063"/>
            <a:ext cx="3841750" cy="4435475"/>
          </a:xfrm>
        </p:spPr>
        <p:txBody>
          <a:bodyPr lIns="91425" tIns="45700" rIns="91425" bIns="45700" rtlCol="0">
            <a:spAutoFit/>
          </a:bodyPr>
          <a:lstStyle/>
          <a:p>
            <a:pPr marL="0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x-none" sz="175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What makes Casey’s experiences at bat</a:t>
            </a:r>
            <a:r>
              <a:rPr lang="en-US" sz="1750" dirty="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 humorous?</a:t>
            </a:r>
          </a:p>
          <a:p>
            <a:pPr marL="231775" indent="-231775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231775" indent="-231775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itchFamily="34" charset="0"/>
              <a:buNone/>
              <a:defRPr/>
            </a:pPr>
            <a:r>
              <a:rPr lang="x-none" sz="175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What can you infer from King’s</a:t>
            </a:r>
            <a:r>
              <a:rPr lang="en-US" sz="1750" dirty="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 </a:t>
            </a:r>
            <a:r>
              <a:rPr lang="x-none" sz="175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letter about the letter that he </a:t>
            </a:r>
            <a:r>
              <a:rPr lang="x-none" sz="1750">
                <a:solidFill>
                  <a:schemeClr val="dk1"/>
                </a:solidFill>
                <a:ea typeface="Arial"/>
                <a:cs typeface="Arial"/>
                <a:rtl val="0"/>
              </a:rPr>
              <a:t>received?</a:t>
            </a:r>
            <a:r>
              <a:rPr lang="x-none" sz="175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  </a:t>
            </a: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225425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225425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225425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225425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lang="en-US" sz="1750" dirty="0">
              <a:solidFill>
                <a:schemeClr val="dk1"/>
              </a:solidFill>
              <a:ea typeface="Arial"/>
              <a:cs typeface="Arial"/>
              <a:sym typeface="Arial"/>
              <a:rtl val="0"/>
            </a:endParaRPr>
          </a:p>
          <a:p>
            <a:pPr marL="0" indent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itchFamily="34" charset="0"/>
              <a:buNone/>
              <a:defRPr/>
            </a:pPr>
            <a:r>
              <a:rPr lang="x-none" sz="1750">
                <a:solidFill>
                  <a:schemeClr val="dk1"/>
                </a:solidFill>
                <a:ea typeface="Arial"/>
                <a:cs typeface="Arial"/>
                <a:sym typeface="Arial"/>
                <a:rtl val="0"/>
              </a:rPr>
              <a:t>“The Gettysburg Address” mentions the year 1776. According to Lincoln’s speech, why is this year significant to the events described in the speech?</a:t>
            </a:r>
          </a:p>
        </p:txBody>
      </p:sp>
      <p:sp>
        <p:nvSpPr>
          <p:cNvPr id="19462" name="Shape 139"/>
          <p:cNvSpPr txBox="1">
            <a:spLocks noChangeArrowheads="1"/>
          </p:cNvSpPr>
          <p:nvPr/>
        </p:nvSpPr>
        <p:spPr bwMode="auto">
          <a:xfrm>
            <a:off x="228600" y="612298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47775"/>
            <a:ext cx="4022725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Not Text-Dependent</a:t>
            </a:r>
          </a:p>
        </p:txBody>
      </p:sp>
      <p:grpSp>
        <p:nvGrpSpPr>
          <p:cNvPr id="19464" name="Group 2"/>
          <p:cNvGrpSpPr>
            <a:grpSpLocks/>
          </p:cNvGrpSpPr>
          <p:nvPr/>
        </p:nvGrpSpPr>
        <p:grpSpPr bwMode="auto">
          <a:xfrm>
            <a:off x="4538663" y="1349375"/>
            <a:ext cx="549275" cy="5029200"/>
            <a:chOff x="4479106" y="1320798"/>
            <a:chExt cx="548641" cy="5029199"/>
          </a:xfrm>
        </p:grpSpPr>
        <p:cxnSp>
          <p:nvCxnSpPr>
            <p:cNvPr id="138" name="Shape 138"/>
            <p:cNvCxnSpPr/>
            <p:nvPr/>
          </p:nvCxnSpPr>
          <p:spPr>
            <a:xfrm rot="5400000">
              <a:off x="2210284" y="3835397"/>
              <a:ext cx="5029199" cy="0"/>
            </a:xfrm>
            <a:prstGeom prst="straightConnector1">
              <a:avLst/>
            </a:prstGeom>
            <a:noFill/>
            <a:ln w="19050" cap="flat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0" name="Shape 140"/>
            <p:cNvSpPr/>
            <p:nvPr/>
          </p:nvSpPr>
          <p:spPr>
            <a:xfrm rot="10800000" flipH="1">
              <a:off x="4479106" y="1836736"/>
              <a:ext cx="548641" cy="3651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" name="Shape 140"/>
            <p:cNvSpPr/>
            <p:nvPr/>
          </p:nvSpPr>
          <p:spPr>
            <a:xfrm rot="10800000" flipH="1">
              <a:off x="4479106" y="3071811"/>
              <a:ext cx="548641" cy="3651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" name="Shape 140"/>
            <p:cNvSpPr/>
            <p:nvPr/>
          </p:nvSpPr>
          <p:spPr>
            <a:xfrm rot="10800000" flipH="1">
              <a:off x="4479106" y="4967285"/>
              <a:ext cx="548641" cy="3667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45088" y="1247775"/>
            <a:ext cx="38417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Text-Dependent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56C48-4B71-4882-8D77-0943712D20D3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48263" y="1463675"/>
            <a:ext cx="3429000" cy="45259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James Watson used time away from his laboratory and a set of models similar to preschool toys to help him solve the puzzle of DNA.  In an essay discuss how play and relaxation help promote clear thinking and problem solving.</a:t>
            </a:r>
          </a:p>
        </p:txBody>
      </p:sp>
      <p:sp>
        <p:nvSpPr>
          <p:cNvPr id="20484" name="Title 4"/>
          <p:cNvSpPr>
            <a:spLocks noGrp="1"/>
          </p:cNvSpPr>
          <p:nvPr>
            <p:ph type="title" idx="4294967295"/>
          </p:nvPr>
        </p:nvSpPr>
        <p:spPr>
          <a:xfrm>
            <a:off x="5181600" y="304800"/>
            <a:ext cx="2971800" cy="868363"/>
          </a:xfrm>
        </p:spPr>
        <p:txBody>
          <a:bodyPr/>
          <a:lstStyle/>
          <a:p>
            <a:pPr eaLnBrk="1" hangingPunct="1"/>
            <a:r>
              <a:rPr lang="en-US"/>
              <a:t>Example?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381500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375E"/>
                </a:solidFill>
              </a:rPr>
              <a:t>ELA/Literacy:  3 shifts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pPr marL="595313" indent="-514350" eaLnBrk="1" hangingPunct="1">
              <a:spcBef>
                <a:spcPts val="1800"/>
              </a:spcBef>
              <a:buFont typeface="Tw Cen MT" pitchFamily="34" charset="0"/>
              <a:buAutoNum type="arabicPeriod"/>
            </a:pPr>
            <a:r>
              <a:rPr lang="en-US" dirty="0">
                <a:solidFill>
                  <a:srgbClr val="262626"/>
                </a:solidFill>
              </a:rPr>
              <a:t> Regular practice with </a:t>
            </a:r>
            <a:r>
              <a:rPr lang="en-US" b="1" dirty="0">
                <a:solidFill>
                  <a:srgbClr val="262626"/>
                </a:solidFill>
              </a:rPr>
              <a:t>complex text </a:t>
            </a:r>
            <a:r>
              <a:rPr lang="en-US" dirty="0">
                <a:solidFill>
                  <a:srgbClr val="262626"/>
                </a:solidFill>
              </a:rPr>
              <a:t>and its </a:t>
            </a:r>
            <a:r>
              <a:rPr lang="en-US" b="1" dirty="0">
                <a:solidFill>
                  <a:srgbClr val="262626"/>
                </a:solidFill>
              </a:rPr>
              <a:t>academic language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  <a:p>
            <a:pPr marL="595313" indent="-514350" eaLnBrk="1" hangingPunct="1">
              <a:spcBef>
                <a:spcPts val="1800"/>
              </a:spcBef>
              <a:buFont typeface="Tw Cen MT" pitchFamily="34" charset="0"/>
              <a:buAutoNum type="arabicPeriod"/>
            </a:pPr>
            <a:r>
              <a:rPr lang="en-US" dirty="0">
                <a:solidFill>
                  <a:srgbClr val="262626"/>
                </a:solidFill>
              </a:rPr>
              <a:t>Reading, writing, and speaking grounded in </a:t>
            </a:r>
            <a:r>
              <a:rPr lang="en-US" b="1" dirty="0">
                <a:solidFill>
                  <a:srgbClr val="262626"/>
                </a:solidFill>
              </a:rPr>
              <a:t>evidence from text, </a:t>
            </a:r>
            <a:r>
              <a:rPr lang="en-US" dirty="0">
                <a:solidFill>
                  <a:srgbClr val="262626"/>
                </a:solidFill>
              </a:rPr>
              <a:t>both literary and informational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  <a:p>
            <a:pPr marL="595313" indent="-514350" eaLnBrk="1" hangingPunct="1">
              <a:spcBef>
                <a:spcPts val="1800"/>
              </a:spcBef>
              <a:buFont typeface="Tw Cen MT" pitchFamily="34" charset="0"/>
              <a:buAutoNum type="arabicPeriod"/>
            </a:pP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b="1" dirty="0">
                <a:solidFill>
                  <a:srgbClr val="262626"/>
                </a:solidFill>
              </a:rPr>
              <a:t>Building knowledge </a:t>
            </a:r>
            <a:r>
              <a:rPr lang="en-US" dirty="0">
                <a:solidFill>
                  <a:srgbClr val="262626"/>
                </a:solidFill>
              </a:rPr>
              <a:t>through </a:t>
            </a:r>
            <a:r>
              <a:rPr lang="en-US" b="1" dirty="0">
                <a:solidFill>
                  <a:srgbClr val="262626"/>
                </a:solidFill>
              </a:rPr>
              <a:t>content-rich nonfiction</a:t>
            </a:r>
            <a:br>
              <a:rPr lang="en-US" b="1" dirty="0">
                <a:solidFill>
                  <a:srgbClr val="262626"/>
                </a:solidFill>
              </a:rPr>
            </a:br>
            <a:br>
              <a:rPr lang="en-US" b="1" u="sng" dirty="0">
                <a:solidFill>
                  <a:srgbClr val="262626"/>
                </a:solidFill>
              </a:rPr>
            </a:br>
            <a:endParaRPr lang="en-US" b="1" u="sng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PT Template_Basic Blue">
  <a:themeElements>
    <a:clrScheme name="achievethecorenew">
      <a:dk1>
        <a:srgbClr val="000000"/>
      </a:dk1>
      <a:lt1>
        <a:sysClr val="window" lastClr="FFFFFF"/>
      </a:lt1>
      <a:dk2>
        <a:srgbClr val="1C5234"/>
      </a:dk2>
      <a:lt2>
        <a:srgbClr val="E3E0D9"/>
      </a:lt2>
      <a:accent1>
        <a:srgbClr val="289659"/>
      </a:accent1>
      <a:accent2>
        <a:srgbClr val="E1E0D9"/>
      </a:accent2>
      <a:accent3>
        <a:srgbClr val="A2A092"/>
      </a:accent3>
      <a:accent4>
        <a:srgbClr val="213E27"/>
      </a:accent4>
      <a:accent5>
        <a:srgbClr val="FFFFFF"/>
      </a:accent5>
      <a:accent6>
        <a:srgbClr val="FFFFFF"/>
      </a:accent6>
      <a:hlink>
        <a:srgbClr val="28965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28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Template_Basic Blue</Template>
  <TotalTime>2925</TotalTime>
  <Words>1035</Words>
  <Application>Microsoft Office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Tw Cen MT</vt:lpstr>
      <vt:lpstr>Wingdings</vt:lpstr>
      <vt:lpstr>PPT Template_Basic Blue</vt:lpstr>
      <vt:lpstr>Why the Common Core?: How these Standards are Different</vt:lpstr>
      <vt:lpstr>Why are we doing this? We have had standards.</vt:lpstr>
      <vt:lpstr>Results</vt:lpstr>
      <vt:lpstr>What are our expectations?</vt:lpstr>
      <vt:lpstr>Principles of the CCSS</vt:lpstr>
      <vt:lpstr>ELA/Literacy:  3 shifts</vt:lpstr>
      <vt:lpstr>Non-Examples and Examples</vt:lpstr>
      <vt:lpstr>Example?</vt:lpstr>
      <vt:lpstr>ELA/Literacy:  3 shifts</vt:lpstr>
      <vt:lpstr>Text Complexity</vt:lpstr>
      <vt:lpstr>Mathematics:  3 shifts</vt:lpstr>
      <vt:lpstr>Traditional U.S. Approach</vt:lpstr>
      <vt:lpstr>Focusing attention within Number and Operations</vt:lpstr>
      <vt:lpstr>PowerPoint Presentation</vt:lpstr>
      <vt:lpstr>Mathematics:  3 shifts</vt:lpstr>
      <vt:lpstr>PowerPoint Presentation</vt:lpstr>
      <vt:lpstr>Mathematics:  3 shifts</vt:lpstr>
      <vt:lpstr>Required Fluencies in K-6</vt:lpstr>
      <vt:lpstr>Mathematical Practices</vt:lpstr>
      <vt:lpstr>Power of the Shifts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Common Core State Standards: The Shifts</dc:title>
  <dc:creator>Sandra</dc:creator>
  <cp:lastModifiedBy>Pascale Joseph</cp:lastModifiedBy>
  <cp:revision>43</cp:revision>
  <cp:lastPrinted>2012-12-06T16:14:28Z</cp:lastPrinted>
  <dcterms:created xsi:type="dcterms:W3CDTF">2012-10-10T17:48:03Z</dcterms:created>
  <dcterms:modified xsi:type="dcterms:W3CDTF">2020-01-23T20:27:49Z</dcterms:modified>
</cp:coreProperties>
</file>